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modernComment_103_8349D71F.xml" ContentType="application/vnd.ms-powerpoint.comments+xml"/>
  <Override PartName="/ppt/comments/modernComment_102_F2187685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57" r:id="rId6"/>
    <p:sldId id="259" r:id="rId7"/>
    <p:sldId id="261" r:id="rId8"/>
    <p:sldId id="260" r:id="rId9"/>
    <p:sldId id="258" r:id="rId10"/>
    <p:sldId id="266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19FE04-9DD9-2ADE-2142-53C4212B2D17}" name="Rick Branham" initials="RB" userId="S::rick.branham@sirsidynix.com::452ab3f9-0fbc-4fbe-8aa5-2d736f8ac9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725"/>
    <a:srgbClr val="53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A5D86-F795-4FEB-A283-ADEADCE167F6}" v="9" dt="2023-09-26T20:49:50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104" autoAdjust="0"/>
  </p:normalViewPr>
  <p:slideViewPr>
    <p:cSldViewPr snapToGrid="0" snapToObjects="1">
      <p:cViewPr varScale="1">
        <p:scale>
          <a:sx n="95" d="100"/>
          <a:sy n="95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102_F21876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486132-39FD-441D-A93F-9924B15946E7}" authorId="{7719FE04-9DD9-2ADE-2142-53C4212B2D17}" created="2023-09-26T18:47:57.0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61689477" sldId="258"/>
      <ac:picMk id="8" creationId="{04FA1A4C-2A65-8B3B-C0D4-E4AC8F9F303A}"/>
    </ac:deMkLst>
    <p188:txBody>
      <a:bodyPr/>
      <a:lstStyle/>
      <a:p>
        <a:r>
          <a:rPr lang="en-US"/>
          <a:t>We can update this graphic for you with the latest numbers</a:t>
        </a:r>
      </a:p>
    </p188:txBody>
  </p188:cm>
</p188:cmLst>
</file>

<file path=ppt/comments/modernComment_103_8349D7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C8CFC4-2C20-4F38-A7F2-90B6CE86DF9C}" authorId="{7719FE04-9DD9-2ADE-2142-53C4212B2D17}" created="2023-09-26T18:44:58.1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02654495" sldId="259"/>
      <ac:spMk id="8" creationId="{81CA57EF-D760-4C4D-A30C-C347D92F83F8}"/>
    </ac:deMkLst>
    <p188:txBody>
      <a:bodyPr/>
      <a:lstStyle/>
      <a:p>
        <a:r>
          <a:rPr lang="en-US"/>
          <a:t>Present subscriptions: use closed-access icon</a:t>
        </a:r>
      </a:p>
    </p188:txBody>
  </p188:cm>
  <p188:cm id="{9137100B-1942-499F-A83D-29A32CB17C8A}" authorId="{7719FE04-9DD9-2ADE-2142-53C4212B2D17}" created="2023-09-26T18:45:30.7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02654495" sldId="259"/>
      <ac:spMk id="13" creationId="{E7EA43A5-8132-8732-3947-E845BD58031C}"/>
    </ac:deMkLst>
    <p188:txBody>
      <a:bodyPr/>
      <a:lstStyle/>
      <a:p>
        <a:r>
          <a:rPr lang="en-US"/>
          <a:t>58M now; we've been using 60M since we'll be there by CHS</a:t>
        </a:r>
      </a:p>
    </p188:txBody>
  </p188:cm>
  <p188:cm id="{D6577E44-E4B3-4388-8C17-81FAA653BF97}" authorId="{7719FE04-9DD9-2ADE-2142-53C4212B2D17}" created="2023-09-26T18:45:44.21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02654495" sldId="259"/>
      <ac:spMk id="13" creationId="{E7EA43A5-8132-8732-3947-E845BD58031C}"/>
    </ac:deMkLst>
    <p188:txBody>
      <a:bodyPr/>
      <a:lstStyle/>
      <a:p>
        <a:r>
          <a:rPr lang="en-US"/>
          <a:t>Use OA icon?</a:t>
        </a:r>
      </a:p>
    </p188:txBody>
  </p188:cm>
  <p188:cm id="{00295CE2-8B8B-4B42-9D3B-43BEE76C3204}" authorId="{7719FE04-9DD9-2ADE-2142-53C4212B2D17}" created="2023-09-26T18:46:48.8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02654495" sldId="259"/>
      <ac:spMk id="11" creationId="{C87B16F5-8F85-F99D-262C-9D8F63BCE76B}"/>
    </ac:deMkLst>
    <p188:txBody>
      <a:bodyPr/>
      <a:lstStyle/>
      <a:p>
        <a:r>
          <a:rPr lang="en-US"/>
          <a:t>Currently 47.6M articles from 100K+ journals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1782" y="569311"/>
            <a:ext cx="5655018" cy="2040759"/>
          </a:xfrm>
        </p:spPr>
        <p:txBody>
          <a:bodyPr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1782" y="2890346"/>
            <a:ext cx="5655017" cy="27484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2758966" cy="5940101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242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.jp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32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94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9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68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01086" y="430146"/>
            <a:ext cx="8397229" cy="5182226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8" y="274639"/>
            <a:ext cx="81234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8" y="1600201"/>
            <a:ext cx="8123462" cy="3950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234386" y="1600201"/>
            <a:ext cx="2452414" cy="2988015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132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02" y="4501931"/>
            <a:ext cx="7675313" cy="12670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402" y="3011380"/>
            <a:ext cx="7675314" cy="13955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19401" y="378937"/>
            <a:ext cx="7675313" cy="2417007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1427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58" y="274639"/>
            <a:ext cx="828734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458" y="1600201"/>
            <a:ext cx="409700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039" y="1600201"/>
            <a:ext cx="3954763" cy="4083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5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66" y="274637"/>
            <a:ext cx="5927834" cy="74136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966" y="1215232"/>
            <a:ext cx="299544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8966" y="1854994"/>
            <a:ext cx="2995448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9586" y="1215232"/>
            <a:ext cx="27572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9586" y="1854994"/>
            <a:ext cx="2757214" cy="3859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55267" y="274637"/>
            <a:ext cx="2452414" cy="2623723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155267" y="3116479"/>
            <a:ext cx="2452414" cy="2598308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36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216723" y="348214"/>
            <a:ext cx="3890524" cy="5233432"/>
          </a:xfrm>
          <a:solidFill>
            <a:srgbClr val="54565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63309" y="348214"/>
            <a:ext cx="4435005" cy="5305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01" y="273049"/>
            <a:ext cx="505030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622" y="273052"/>
            <a:ext cx="2722179" cy="53802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901" y="1435102"/>
            <a:ext cx="5050305" cy="4218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5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03" y="4800601"/>
            <a:ext cx="793909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7703" y="402898"/>
            <a:ext cx="7939097" cy="43246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703" y="5367338"/>
            <a:ext cx="7939097" cy="439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16" cstate="email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07"/>
            <a:ext cx="9144000" cy="68777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48" y="1600201"/>
            <a:ext cx="8000552" cy="3950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5940101"/>
            <a:ext cx="9143998" cy="917899"/>
          </a:xfrm>
          <a:prstGeom prst="rect">
            <a:avLst/>
          </a:prstGeom>
          <a:solidFill>
            <a:srgbClr val="5D17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6126164"/>
            <a:ext cx="3309760" cy="5678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08042" y="6216620"/>
            <a:ext cx="34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+mj-lt"/>
              </a:rPr>
              <a:t>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30717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D2E2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56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56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56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ju@mstate.edu" TargetMode="External"/><Relationship Id="rId2" Type="http://schemas.openxmlformats.org/officeDocument/2006/relationships/hyperlink" Target="mailto:caustin@library.msstate.edu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uzwyshyn@library.msstate.edu" TargetMode="External"/><Relationship Id="rId2" Type="http://schemas.openxmlformats.org/officeDocument/2006/relationships/hyperlink" Target="mailto:Caustin@library.msstate.ed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microsoft.com/office/2018/10/relationships/comments" Target="../comments/modernComment_103_8349D71F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2_F218768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30286" y="1786726"/>
            <a:ext cx="5928632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i="0" dirty="0">
                <a:solidFill>
                  <a:srgbClr val="531827"/>
                </a:solidFill>
                <a:effectLst/>
                <a:latin typeface="Century Gothic"/>
                <a:ea typeface="Open Sans"/>
                <a:cs typeface="Open Sans"/>
              </a:rPr>
              <a:t>Enhancing E-Resource Management: </a:t>
            </a:r>
            <a:br>
              <a:rPr lang="en-US" sz="4000" dirty="0">
                <a:solidFill>
                  <a:srgbClr val="531827"/>
                </a:solidFill>
                <a:latin typeface="Century Gothic"/>
                <a:ea typeface="Open Sans"/>
                <a:cs typeface="Open Sans"/>
              </a:rPr>
            </a:br>
            <a:r>
              <a:rPr lang="en-US" sz="4000" i="0" dirty="0">
                <a:solidFill>
                  <a:srgbClr val="531827"/>
                </a:solidFill>
                <a:effectLst/>
                <a:latin typeface="Century Gothic"/>
                <a:ea typeface="Open Sans"/>
                <a:cs typeface="Open Sans"/>
              </a:rPr>
              <a:t>Novel Technologies and New Methodological Approaches</a:t>
            </a:r>
            <a:br>
              <a:rPr lang="en-US" sz="4000" b="1" i="0" dirty="0">
                <a:effectLst/>
                <a:latin typeface="Century Gothic"/>
              </a:rPr>
            </a:b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67" y="4376725"/>
            <a:ext cx="4970272" cy="1527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5D1725"/>
                </a:solidFill>
                <a:latin typeface="Century Gothic"/>
              </a:rPr>
              <a:t>Cathy Austin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, MSIS, </a:t>
            </a:r>
            <a:r>
              <a:rPr lang="en-US" sz="1200" dirty="0">
                <a:solidFill>
                  <a:srgbClr val="5D1725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cgd67@msstate.edu</a:t>
            </a:r>
            <a:r>
              <a:rPr lang="en-US" sz="1200" dirty="0">
                <a:solidFill>
                  <a:srgbClr val="5D1725"/>
                </a:solidFill>
                <a:ea typeface="+mn-lt"/>
                <a:cs typeface="+mn-lt"/>
              </a:rPr>
              <a:t> </a:t>
            </a:r>
            <a:br>
              <a:rPr lang="en-US" sz="1200" dirty="0"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Interim Director for Resource Management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Mississippi State University Libraries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endParaRPr lang="en-US" sz="1200" dirty="0"/>
          </a:p>
          <a:p>
            <a:pPr algn="l"/>
            <a:r>
              <a:rPr lang="en-US" sz="1200" b="1" dirty="0">
                <a:solidFill>
                  <a:srgbClr val="5D1725"/>
                </a:solidFill>
                <a:latin typeface="Century Gothic"/>
              </a:rPr>
              <a:t>Ray </a:t>
            </a:r>
            <a:r>
              <a:rPr lang="en-US" sz="1200" b="1" dirty="0" err="1">
                <a:solidFill>
                  <a:srgbClr val="5D1725"/>
                </a:solidFill>
                <a:latin typeface="Century Gothic"/>
              </a:rPr>
              <a:t>Uzwyshyn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, Ph.D. MBA MLIS, </a:t>
            </a:r>
            <a:r>
              <a:rPr lang="en-US" sz="1200" dirty="0">
                <a:solidFill>
                  <a:srgbClr val="5D1725"/>
                </a:solidFill>
                <a:latin typeface="Century Gothic"/>
                <a:hlinkClick r:id="rId3"/>
              </a:rPr>
              <a:t>rju13@mstate.edu</a:t>
            </a:r>
            <a:r>
              <a:rPr lang="en-US" sz="1200" dirty="0">
                <a:solidFill>
                  <a:srgbClr val="5D1725"/>
                </a:solidFill>
                <a:latin typeface="Century Gothic"/>
              </a:rPr>
              <a:t> </a:t>
            </a:r>
            <a:br>
              <a:rPr lang="en-US" sz="1200" dirty="0"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Associate Dean for Collection Management &amp; Strategy</a:t>
            </a:r>
            <a:br>
              <a:rPr lang="en-US" sz="1200" dirty="0">
                <a:solidFill>
                  <a:srgbClr val="5D1725"/>
                </a:solidFill>
                <a:latin typeface="Century Gothic"/>
              </a:rPr>
            </a:br>
            <a:r>
              <a:rPr lang="en-US" sz="1200" dirty="0">
                <a:solidFill>
                  <a:srgbClr val="5D1725"/>
                </a:solidFill>
                <a:latin typeface="Century Gothic"/>
              </a:rPr>
              <a:t>Mississippi State University Libraries</a:t>
            </a:r>
          </a:p>
        </p:txBody>
      </p:sp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A4E4834-7E70-6350-A4C3-9812F385B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" r="-471" b="4552"/>
          <a:stretch/>
        </p:blipFill>
        <p:spPr>
          <a:xfrm>
            <a:off x="5313445" y="2279711"/>
            <a:ext cx="3833569" cy="36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CB5C-8292-7AC5-90C3-BCF708B9F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3897"/>
            <a:ext cx="7772400" cy="1470025"/>
          </a:xfrm>
        </p:spPr>
        <p:txBody>
          <a:bodyPr/>
          <a:lstStyle/>
          <a:p>
            <a:r>
              <a:rPr lang="en-US" dirty="0"/>
              <a:t>Qualitative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91319-E49A-3868-6518-5D2482A57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45899"/>
            <a:ext cx="6400800" cy="35929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Have you or MSU published in journals included in this resource, or do you plan to submit or publish here in the future?</a:t>
            </a:r>
            <a:endParaRPr lang="en-US">
              <a:solidFill>
                <a:schemeClr val="tx1"/>
              </a:solidFill>
            </a:endParaRPr>
          </a:p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How many times have you used or referenced this resource in the past year for research or classes?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4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8965-8C4E-3B07-A565-0CE03DCD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7029"/>
            <a:ext cx="7772400" cy="1470025"/>
          </a:xfrm>
        </p:spPr>
        <p:txBody>
          <a:bodyPr/>
          <a:lstStyle/>
          <a:p>
            <a:r>
              <a:rPr lang="en-US" dirty="0" err="1"/>
              <a:t>Cloudsource</a:t>
            </a:r>
            <a:r>
              <a:rPr lang="en-US" dirty="0"/>
              <a:t>+ Open Access Overlap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1E7EC-C38E-6FB4-6C03-E1E0E761C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0618" y="2045898"/>
            <a:ext cx="2030083" cy="3592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Palatino Linotype"/>
                <a:cs typeface="Calibri"/>
              </a:rPr>
              <a:t>The overlap analysis showed that many of our paid subscriptions contained as much as 50 % open access content.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4E82DD6-E52C-9D0A-EFBE-883333808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4" y="2040459"/>
            <a:ext cx="5949349" cy="34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1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BC26-87E8-AB27-5DF3-41E81A788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2651"/>
            <a:ext cx="7772400" cy="147002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0BF9D-A816-0EC0-14F9-A72310951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23" y="2419709"/>
            <a:ext cx="6400800" cy="2931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  <a:p>
            <a:r>
              <a:rPr lang="en-US" dirty="0">
                <a:solidFill>
                  <a:schemeClr val="tx1"/>
                </a:solidFill>
              </a:rPr>
              <a:t>Contact us:</a:t>
            </a:r>
          </a:p>
          <a:p>
            <a:r>
              <a:rPr lang="en-US" dirty="0">
                <a:hlinkClick r:id="rId2"/>
              </a:rPr>
              <a:t>Caustin@library.msstate.edu</a:t>
            </a:r>
            <a:endParaRPr lang="en-US" dirty="0"/>
          </a:p>
          <a:p>
            <a:r>
              <a:rPr lang="en-US" dirty="0">
                <a:hlinkClick r:id="rId3"/>
              </a:rPr>
              <a:t>Ruzwyshyn@library.msstate.edu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7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4DADE7-925F-B4CF-45CC-73B2BF1C9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60" y="1667576"/>
            <a:ext cx="4830712" cy="4073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  <a:t>MSU Collections Budget Strategy</a:t>
            </a:r>
            <a:br>
              <a:rPr lang="en-US" sz="2400" b="1" dirty="0">
                <a:solidFill>
                  <a:schemeClr val="tx1"/>
                </a:solidFill>
                <a:ea typeface="+mn-lt"/>
                <a:cs typeface="+mn-lt"/>
              </a:rPr>
            </a:br>
            <a:br>
              <a:rPr lang="en-US" sz="1400" b="1" dirty="0">
                <a:ea typeface="+mn-lt"/>
                <a:cs typeface="+mn-lt"/>
              </a:rPr>
            </a:br>
            <a:r>
              <a:rPr lang="en-US" sz="14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MSU libraries are utilizing Open Access high quality academic e-resources, </a:t>
            </a:r>
            <a:b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800" b="1" dirty="0">
                <a:solidFill>
                  <a:schemeClr val="tx1"/>
                </a:solidFill>
                <a:ea typeface="+mn-lt"/>
                <a:cs typeface="+mn-lt"/>
              </a:rPr>
              <a:t>CloudSource+ and Article Galaxy Scholar </a:t>
            </a:r>
            <a:br>
              <a:rPr lang="en-US" sz="1800" b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to leverage current holdings towards  </a:t>
            </a:r>
            <a:b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larger budget savings and new open access possibilities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A blurry image of a library&#10;&#10;Description automatically generated">
            <a:extLst>
              <a:ext uri="{FF2B5EF4-FFF2-40B4-BE49-F238E27FC236}">
                <a16:creationId xmlns:a16="http://schemas.microsoft.com/office/drawing/2014/main" id="{A820AF92-7AB2-A7CE-B718-63C397B6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40" y="1619356"/>
            <a:ext cx="4322344" cy="4326141"/>
          </a:xfrm>
          <a:prstGeom prst="rect">
            <a:avLst/>
          </a:prstGeom>
        </p:spPr>
      </p:pic>
      <p:pic>
        <p:nvPicPr>
          <p:cNvPr id="5" name="Picture 4" descr="A graph with arrows pointing up&#10;&#10;Description automatically generated">
            <a:extLst>
              <a:ext uri="{FF2B5EF4-FFF2-40B4-BE49-F238E27FC236}">
                <a16:creationId xmlns:a16="http://schemas.microsoft.com/office/drawing/2014/main" id="{EAF844A7-3AF7-4FBA-26CE-49F95F950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96" y="3218230"/>
            <a:ext cx="2428361" cy="2686748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1F378A99-9BA0-EB2B-A9F2-0E8853A4E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919" y="270179"/>
            <a:ext cx="3487697" cy="134344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249C6FE4-2D66-09B2-E71D-8ACC4527B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68" y="291"/>
            <a:ext cx="5159470" cy="1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3EC30-BE63-D6CD-3234-11FEF261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67" y="292125"/>
            <a:ext cx="6954250" cy="499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003B5F-1148-E4E9-7EF0-C4411557DBC4}"/>
              </a:ext>
            </a:extLst>
          </p:cNvPr>
          <p:cNvSpPr txBox="1"/>
          <p:nvPr/>
        </p:nvSpPr>
        <p:spPr>
          <a:xfrm>
            <a:off x="3549315" y="864769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F68DF-1576-2858-C09B-43A9428045F7}"/>
              </a:ext>
            </a:extLst>
          </p:cNvPr>
          <p:cNvSpPr txBox="1"/>
          <p:nvPr/>
        </p:nvSpPr>
        <p:spPr>
          <a:xfrm>
            <a:off x="3796957" y="1482282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Open Access Savings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A57EF-D760-4C4D-A30C-C347D92F83F8}"/>
              </a:ext>
            </a:extLst>
          </p:cNvPr>
          <p:cNvSpPr txBox="1"/>
          <p:nvPr/>
        </p:nvSpPr>
        <p:spPr>
          <a:xfrm>
            <a:off x="3253115" y="58384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Present Library </a:t>
            </a:r>
            <a:br>
              <a:rPr lang="en-US" dirty="0"/>
            </a:br>
            <a:r>
              <a:rPr lang="en-US" dirty="0"/>
              <a:t>Journal Subscriptions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FCDEF-0D84-081C-1B73-8A90AFB094A8}"/>
              </a:ext>
            </a:extLst>
          </p:cNvPr>
          <p:cNvSpPr txBox="1"/>
          <p:nvPr/>
        </p:nvSpPr>
        <p:spPr>
          <a:xfrm>
            <a:off x="4481762" y="2308557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E0CB9-608A-BFB9-8D77-C5118647108F}"/>
              </a:ext>
            </a:extLst>
          </p:cNvPr>
          <p:cNvSpPr txBox="1"/>
          <p:nvPr/>
        </p:nvSpPr>
        <p:spPr>
          <a:xfrm>
            <a:off x="3203406" y="439904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Support for OER &amp;</a:t>
            </a:r>
            <a:br>
              <a:rPr lang="en-US" dirty="0"/>
            </a:br>
            <a:r>
              <a:rPr lang="en-US" dirty="0"/>
              <a:t>Open Textbooks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B16F5-8F85-F99D-262C-9D8F63BCE76B}"/>
              </a:ext>
            </a:extLst>
          </p:cNvPr>
          <p:cNvSpPr txBox="1"/>
          <p:nvPr/>
        </p:nvSpPr>
        <p:spPr>
          <a:xfrm>
            <a:off x="4286250" y="291765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48 Million Open Access </a:t>
            </a:r>
            <a:r>
              <a:rPr lang="en-US"/>
              <a:t>Articles (</a:t>
            </a:r>
            <a:r>
              <a:rPr lang="en-US" sz="1400"/>
              <a:t>100K </a:t>
            </a:r>
            <a:r>
              <a:rPr lang="en-US" sz="1400" dirty="0"/>
              <a:t>Journals)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F2606-B980-7B74-3D77-AD695AB30C5E}"/>
              </a:ext>
            </a:extLst>
          </p:cNvPr>
          <p:cNvSpPr txBox="1"/>
          <p:nvPr/>
        </p:nvSpPr>
        <p:spPr>
          <a:xfrm>
            <a:off x="3797466" y="3699708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High Quality Indexes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43A5-8132-8732-3947-E845BD58031C}"/>
              </a:ext>
            </a:extLst>
          </p:cNvPr>
          <p:cNvSpPr txBox="1"/>
          <p:nvPr/>
        </p:nvSpPr>
        <p:spPr>
          <a:xfrm>
            <a:off x="4421604" y="209800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60 Million high quality</a:t>
            </a:r>
            <a:br>
              <a:rPr lang="en-US" dirty="0"/>
            </a:br>
            <a:r>
              <a:rPr lang="en-US" dirty="0"/>
              <a:t>OA scholarly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88043-E3CB-F055-B6AB-A13176F091B7}"/>
              </a:ext>
            </a:extLst>
          </p:cNvPr>
          <p:cNvSpPr txBox="1"/>
          <p:nvPr/>
        </p:nvSpPr>
        <p:spPr>
          <a:xfrm>
            <a:off x="6729833" y="1111927"/>
            <a:ext cx="20571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5D1725"/>
                </a:solidFill>
              </a:rPr>
              <a:t>Leverages</a:t>
            </a:r>
            <a:endParaRPr lang="en-US" dirty="0"/>
          </a:p>
        </p:txBody>
      </p:sp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0835620A-ACFC-2815-3861-851A693AE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189" y="40220"/>
            <a:ext cx="3653088" cy="12319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ACE9609-09A5-D58B-CB1B-CE6B1F47FBC4}"/>
              </a:ext>
            </a:extLst>
          </p:cNvPr>
          <p:cNvSpPr/>
          <p:nvPr/>
        </p:nvSpPr>
        <p:spPr>
          <a:xfrm>
            <a:off x="2732677" y="656179"/>
            <a:ext cx="470729" cy="45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lock&#10;&#10;Description automatically generated">
            <a:extLst>
              <a:ext uri="{FF2B5EF4-FFF2-40B4-BE49-F238E27FC236}">
                <a16:creationId xmlns:a16="http://schemas.microsoft.com/office/drawing/2014/main" id="{0DA02564-CC20-41B7-C47C-492785672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4" y="676276"/>
            <a:ext cx="258916" cy="41097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CBD3B71-31D5-FFE8-5E37-01561B939E09}"/>
              </a:ext>
            </a:extLst>
          </p:cNvPr>
          <p:cNvSpPr/>
          <p:nvPr/>
        </p:nvSpPr>
        <p:spPr>
          <a:xfrm>
            <a:off x="3871849" y="2187518"/>
            <a:ext cx="470729" cy="45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D15F48-76A2-72F0-67B0-B6C6A208E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726" y="2210826"/>
            <a:ext cx="258916" cy="4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544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icle Galaxy - Get One-Click Access to Research - Alfasoft">
            <a:extLst>
              <a:ext uri="{FF2B5EF4-FFF2-40B4-BE49-F238E27FC236}">
                <a16:creationId xmlns:a16="http://schemas.microsoft.com/office/drawing/2014/main" id="{BB803292-AB29-AE82-03B5-6C70A583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98" y="1536197"/>
            <a:ext cx="5360910" cy="4379813"/>
          </a:xfrm>
          <a:prstGeom prst="rect">
            <a:avLst/>
          </a:prstGeo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0FA1B79A-4BF6-9108-B3D2-5CA1A947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37" y="4684749"/>
            <a:ext cx="3285714" cy="1228397"/>
          </a:xfrm>
          <a:prstGeom prst="rect">
            <a:avLst/>
          </a:prstGeom>
        </p:spPr>
      </p:pic>
      <p:pic>
        <p:nvPicPr>
          <p:cNvPr id="6" name="Picture 5" descr="A person and person sitting on books&#10;&#10;Description automatically generated">
            <a:extLst>
              <a:ext uri="{FF2B5EF4-FFF2-40B4-BE49-F238E27FC236}">
                <a16:creationId xmlns:a16="http://schemas.microsoft.com/office/drawing/2014/main" id="{45A0B1ED-536A-1A03-8E3C-CBDCEE028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55" y="1874770"/>
            <a:ext cx="3510418" cy="2513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6FD9AC-6003-26E8-89CB-6F538A3A1DA0}"/>
              </a:ext>
            </a:extLst>
          </p:cNvPr>
          <p:cNvSpPr txBox="1"/>
          <p:nvPr/>
        </p:nvSpPr>
        <p:spPr>
          <a:xfrm>
            <a:off x="1339889" y="85675"/>
            <a:ext cx="647373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5D1725"/>
                </a:solidFill>
              </a:rPr>
              <a:t>Article Galaxy Scholar</a:t>
            </a:r>
            <a:r>
              <a:rPr lang="en-US" sz="2800" dirty="0">
                <a:solidFill>
                  <a:srgbClr val="5D1725"/>
                </a:solidFill>
              </a:rPr>
              <a:t> 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Budget Efficient and Focused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Journal/Article Backup Source​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458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DD2D5-728A-3B4C-5617-AC606F47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06" y="70353"/>
            <a:ext cx="5826290" cy="5626933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BFB7F770-D798-C369-89A3-D136347D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24" y="-51980"/>
            <a:ext cx="4547936" cy="149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C6589-24BF-0938-F04F-465ED835B609}"/>
              </a:ext>
            </a:extLst>
          </p:cNvPr>
          <p:cNvSpPr txBox="1"/>
          <p:nvPr/>
        </p:nvSpPr>
        <p:spPr>
          <a:xfrm>
            <a:off x="5737424" y="1252248"/>
            <a:ext cx="30439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D1725"/>
                </a:solidFill>
              </a:rPr>
              <a:t>Aggregates Content from  High Quality Publishers</a:t>
            </a:r>
          </a:p>
        </p:txBody>
      </p:sp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CA298B68-BAB1-0AE5-1A1C-A07C7F123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94" y="3262531"/>
            <a:ext cx="2888111" cy="1078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6C724-33D1-6365-2C2B-360F264CD73E}"/>
              </a:ext>
            </a:extLst>
          </p:cNvPr>
          <p:cNvSpPr txBox="1"/>
          <p:nvPr/>
        </p:nvSpPr>
        <p:spPr>
          <a:xfrm>
            <a:off x="5669474" y="4459533"/>
            <a:ext cx="32642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D1725"/>
                </a:solidFill>
              </a:rPr>
              <a:t>Allows purchase of focused Journal/Articles not Available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836AF-D16D-BFE2-8AB0-0D6F3F2F803B}"/>
              </a:ext>
            </a:extLst>
          </p:cNvPr>
          <p:cNvSpPr txBox="1"/>
          <p:nvPr/>
        </p:nvSpPr>
        <p:spPr>
          <a:xfrm>
            <a:off x="5342273" y="2292120"/>
            <a:ext cx="39125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5D1725"/>
                </a:solidFill>
              </a:rPr>
              <a:t>Large Cost/Benefit Strategy</a:t>
            </a:r>
          </a:p>
        </p:txBody>
      </p:sp>
    </p:spTree>
    <p:extLst>
      <p:ext uri="{BB962C8B-B14F-4D97-AF65-F5344CB8AC3E}">
        <p14:creationId xmlns:p14="http://schemas.microsoft.com/office/powerpoint/2010/main" val="99498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89D079-5E00-E70A-D67C-7DA7AFDF3AE1}"/>
              </a:ext>
            </a:extLst>
          </p:cNvPr>
          <p:cNvSpPr txBox="1"/>
          <p:nvPr/>
        </p:nvSpPr>
        <p:spPr>
          <a:xfrm>
            <a:off x="4347518" y="3042740"/>
            <a:ext cx="452192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sz="1600" dirty="0"/>
              <a:t>The libraries are utilizing:  </a:t>
            </a:r>
            <a:br>
              <a:rPr lang="en-US" sz="1600" dirty="0"/>
            </a:br>
            <a:br>
              <a:rPr lang="en-US" sz="1400" dirty="0"/>
            </a:br>
            <a:r>
              <a:rPr lang="en-US" sz="1400" b="1" dirty="0"/>
              <a:t>CloudSource+ and Article Galaxy Scholar </a:t>
            </a:r>
            <a:br>
              <a:rPr lang="en-US" sz="1400" b="1" dirty="0"/>
            </a:br>
            <a:r>
              <a:rPr lang="en-US" sz="1600" dirty="0"/>
              <a:t>along with</a:t>
            </a:r>
            <a:r>
              <a:rPr lang="en-US" sz="1400" dirty="0"/>
              <a:t>   </a:t>
            </a:r>
          </a:p>
          <a:p>
            <a:br>
              <a:rPr lang="en-US" sz="1400" dirty="0"/>
            </a:br>
            <a:r>
              <a:rPr lang="en-US" sz="1400" b="1" dirty="0"/>
              <a:t>Quantitative, Qualitative Data collection </a:t>
            </a:r>
            <a:br>
              <a:rPr lang="en-US" sz="1400" b="1" dirty="0"/>
            </a:br>
            <a:r>
              <a:rPr lang="en-US" sz="1400" b="1" dirty="0"/>
              <a:t>and overlap analysis</a:t>
            </a:r>
            <a:r>
              <a:rPr lang="en-US" sz="1400" dirty="0"/>
              <a:t> </a:t>
            </a:r>
            <a:br>
              <a:rPr lang="en-US" sz="1400" dirty="0"/>
            </a:br>
            <a:br>
              <a:rPr lang="en-US" sz="1400" dirty="0"/>
            </a:br>
            <a:r>
              <a:rPr lang="en-US" sz="1600" dirty="0"/>
              <a:t>as metrics to aid in better data-informed Budgetary decision making</a:t>
            </a:r>
            <a:br>
              <a:rPr lang="en-US" sz="1600" dirty="0"/>
            </a:br>
            <a:endParaRPr lang="en-US" sz="1400" dirty="0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601755E-915F-387E-5498-8A2E530D9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48" y="2241287"/>
            <a:ext cx="2228935" cy="734175"/>
          </a:xfrm>
          <a:prstGeom prst="rect">
            <a:avLst/>
          </a:prstGeom>
        </p:spPr>
      </p:pic>
      <p:pic>
        <p:nvPicPr>
          <p:cNvPr id="15" name="Picture 14" descr="A logo with text on it&#10;&#10;Description automatically generated">
            <a:extLst>
              <a:ext uri="{FF2B5EF4-FFF2-40B4-BE49-F238E27FC236}">
                <a16:creationId xmlns:a16="http://schemas.microsoft.com/office/drawing/2014/main" id="{B3F6B723-F3E3-8393-1195-A43043389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480" y="2174011"/>
            <a:ext cx="2315649" cy="868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84BAB3-163E-6AE3-78AA-51E9B34068A8}"/>
              </a:ext>
            </a:extLst>
          </p:cNvPr>
          <p:cNvSpPr txBox="1"/>
          <p:nvPr/>
        </p:nvSpPr>
        <p:spPr>
          <a:xfrm>
            <a:off x="4054559" y="162136"/>
            <a:ext cx="500221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MSU Open Access </a:t>
            </a:r>
            <a:br>
              <a:rPr lang="en-US" sz="2800" dirty="0">
                <a:solidFill>
                  <a:srgbClr val="5D1725"/>
                </a:solidFill>
              </a:rPr>
            </a:br>
            <a:r>
              <a:rPr lang="en-US" sz="2800" dirty="0">
                <a:solidFill>
                  <a:srgbClr val="5D1725"/>
                </a:solidFill>
              </a:rPr>
              <a:t>Research Collections Budgetary Strategy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766FB-5DBA-8B86-0C02-D960CCD60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33" y="657490"/>
            <a:ext cx="4011715" cy="4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94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CEF6-72D1-FBEF-60B6-D211CDA98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064" y="405143"/>
            <a:ext cx="7772400" cy="1786326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for E-Resources Subscriptions Evaluation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DD9BD-6666-7F9A-4746-AE9239528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64125"/>
            <a:ext cx="6400800" cy="29746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</a:rPr>
              <a:t>Create cost savings for library budget while maintaining access to scholarly journals and resources</a:t>
            </a:r>
          </a:p>
          <a:p>
            <a:pPr marL="457200" indent="-457200">
              <a:buChar char="•"/>
            </a:pPr>
            <a:r>
              <a:rPr lang="en-US" dirty="0">
                <a:solidFill>
                  <a:schemeClr val="tx1"/>
                </a:solidFill>
              </a:rPr>
              <a:t>Leverage open access and </a:t>
            </a:r>
            <a:r>
              <a:rPr lang="en-US">
                <a:solidFill>
                  <a:schemeClr val="tx1"/>
                </a:solidFill>
              </a:rPr>
              <a:t>document delivery services </a:t>
            </a:r>
          </a:p>
          <a:p>
            <a:pPr marL="457200" indent="-4572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7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0761-32E4-80C9-234C-67AB8D927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177" y="347633"/>
            <a:ext cx="7772400" cy="1470025"/>
          </a:xfrm>
        </p:spPr>
        <p:txBody>
          <a:bodyPr/>
          <a:lstStyle/>
          <a:p>
            <a:r>
              <a:rPr lang="en-US" dirty="0"/>
              <a:t>Quantitative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6CDD8-FFEF-102B-5986-261D73587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4883" y="1815861"/>
            <a:ext cx="2576423" cy="3391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Quantitative evaluation metrics: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Downloads 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Searches  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Investigations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Site visits  </a:t>
            </a:r>
          </a:p>
          <a:p>
            <a:pPr marL="285750" indent="-285750" algn="l">
              <a:spcBef>
                <a:spcPts val="0"/>
              </a:spcBef>
              <a:buFont typeface="Arial,Sans-Serif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Unique site visitors</a:t>
            </a:r>
            <a:endParaRPr lang="en-US" dirty="0"/>
          </a:p>
        </p:txBody>
      </p:sp>
      <p:pic>
        <p:nvPicPr>
          <p:cNvPr id="4" name="Picture 3" descr="A graph with a line going up&#10;&#10;Description automatically generated">
            <a:extLst>
              <a:ext uri="{FF2B5EF4-FFF2-40B4-BE49-F238E27FC236}">
                <a16:creationId xmlns:a16="http://schemas.microsoft.com/office/drawing/2014/main" id="{3C57BA51-45EE-10BE-14E7-860AEA0A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6" y="1684431"/>
            <a:ext cx="5819954" cy="34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6913-92FA-BB5D-6E53-AFACA5422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536" y="189482"/>
            <a:ext cx="7772400" cy="1470025"/>
          </a:xfrm>
        </p:spPr>
        <p:txBody>
          <a:bodyPr/>
          <a:lstStyle/>
          <a:p>
            <a:r>
              <a:rPr lang="en-US" dirty="0"/>
              <a:t>Qualitative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3BAE9-BD1D-FFE6-594E-C6D2AAA4B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392" y="2577862"/>
            <a:ext cx="3165894" cy="2270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</a:rPr>
              <a:t>Qualitative Feedback from Stakeholders:</a:t>
            </a:r>
          </a:p>
          <a:p>
            <a:pPr marL="342265" indent="-342265" algn="l">
              <a:spcBef>
                <a:spcPts val="0"/>
              </a:spcBef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342265" indent="-342265" algn="l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Department Heads</a:t>
            </a:r>
          </a:p>
          <a:p>
            <a:pPr marL="342265" indent="-342265" algn="l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Faculty</a:t>
            </a:r>
          </a:p>
          <a:p>
            <a:pPr marL="342265" indent="-342265" algn="l">
              <a:spcBef>
                <a:spcPts val="0"/>
              </a:spcBef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Graduate Students</a:t>
            </a:r>
            <a:endParaRPr lang="en-US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F5CC497-77F0-91A1-B641-9C3C43E3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1" y="1488012"/>
            <a:ext cx="5201728" cy="40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4796"/>
      </p:ext>
    </p:extLst>
  </p:cSld>
  <p:clrMapOvr>
    <a:masterClrMapping/>
  </p:clrMapOvr>
</p:sld>
</file>

<file path=ppt/theme/theme1.xml><?xml version="1.0" encoding="utf-8"?>
<a:theme xmlns:a="http://schemas.openxmlformats.org/drawingml/2006/main" name="MSU_Maroon&amp;Grey">
  <a:themeElements>
    <a:clrScheme name="MSU Colors">
      <a:dk1>
        <a:srgbClr val="000000"/>
      </a:dk1>
      <a:lt1>
        <a:srgbClr val="FFFFFF"/>
      </a:lt1>
      <a:dk2>
        <a:srgbClr val="5D1724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F5C5DD67F24391BB0459014270A0" ma:contentTypeVersion="14" ma:contentTypeDescription="Create a new document." ma:contentTypeScope="" ma:versionID="88ccc27eabf01607effc45561350b96d">
  <xsd:schema xmlns:xsd="http://www.w3.org/2001/XMLSchema" xmlns:xs="http://www.w3.org/2001/XMLSchema" xmlns:p="http://schemas.microsoft.com/office/2006/metadata/properties" xmlns:ns1="http://schemas.microsoft.com/sharepoint/v3" xmlns:ns2="9a8f4a4b-ab0d-4e8f-bc45-af7bf9c2e67f" xmlns:ns3="0cc54f15-5f15-42f4-a9a0-06e3e1a7c2aa" targetNamespace="http://schemas.microsoft.com/office/2006/metadata/properties" ma:root="true" ma:fieldsID="3295403338e22a977a38eb529b7a9ffc" ns1:_="" ns2:_="" ns3:_="">
    <xsd:import namespace="http://schemas.microsoft.com/sharepoint/v3"/>
    <xsd:import namespace="9a8f4a4b-ab0d-4e8f-bc45-af7bf9c2e67f"/>
    <xsd:import namespace="0cc54f15-5f15-42f4-a9a0-06e3e1a7c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f4a4b-ab0d-4e8f-bc45-af7bf9c2e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54f15-5f15-42f4-a9a0-06e3e1a7c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A855D1-FEA5-461D-9F85-1AF9F5967C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C674E7-7966-4235-B038-3676AB67F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8f4a4b-ab0d-4e8f-bc45-af7bf9c2e67f"/>
    <ds:schemaRef ds:uri="0cc54f15-5f15-42f4-a9a0-06e3e1a7c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468A16-534B-4070-9422-D450E079934C}">
  <ds:schemaRefs>
    <ds:schemaRef ds:uri="0cc54f15-5f15-42f4-a9a0-06e3e1a7c2aa"/>
    <ds:schemaRef ds:uri="9a8f4a4b-ab0d-4e8f-bc45-af7bf9c2e67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MSU_Maroon&amp;Grey.thmx</Template>
  <TotalTime>324</TotalTime>
  <Words>368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MSU_Maroon&amp;Grey</vt:lpstr>
      <vt:lpstr>Enhancing E-Resource Management:  Novel Technologies and New Methodological Approaches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for E-Resources Subscriptions Evaluation Process</vt:lpstr>
      <vt:lpstr>Quantitative Analysis</vt:lpstr>
      <vt:lpstr>Qualitative Analysis</vt:lpstr>
      <vt:lpstr>Qualitative Analysis</vt:lpstr>
      <vt:lpstr>Cloudsource+ Open Access Overlap Analysis</vt:lpstr>
      <vt:lpstr>Thank you!</vt:lpstr>
    </vt:vector>
  </TitlesOfParts>
  <Company>Mississippi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Rowe</dc:creator>
  <cp:lastModifiedBy>Rick Branham</cp:lastModifiedBy>
  <cp:revision>607</cp:revision>
  <dcterms:created xsi:type="dcterms:W3CDTF">2015-07-09T18:42:12Z</dcterms:created>
  <dcterms:modified xsi:type="dcterms:W3CDTF">2023-09-27T13:59:16Z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0x010100F0DCF5C5DD67F24391BB0459014270A0</vt:lpwstr>
  </property>
</Properties>
</file>